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66" r:id="rId5"/>
    <p:sldId id="267" r:id="rId6"/>
    <p:sldId id="268" r:id="rId7"/>
    <p:sldId id="270" r:id="rId8"/>
    <p:sldId id="271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8288000" cy="10287000"/>
  <p:notesSz cx="6858000" cy="9144000"/>
  <p:embeddedFontLst>
    <p:embeddedFont>
      <p:font typeface="210 디딤고딕" panose="020B0600000101010101" charset="-127"/>
      <p:regular r:id="rId18"/>
    </p:embeddedFont>
    <p:embeddedFont>
      <p:font typeface="210 디딤고딕 Light" panose="020B0600000101010101" charset="-127"/>
      <p:regular r:id="rId19"/>
    </p:embeddedFont>
    <p:embeddedFont>
      <p:font typeface="210 밀레니얼" panose="020B0600000101010101" charset="-127"/>
      <p:regular r:id="rId20"/>
    </p:embeddedFont>
    <p:embeddedFont>
      <p:font typeface="210 밀레니얼 Light" panose="020B0600000101010101" charset="-127"/>
      <p:regular r:id="rId21"/>
    </p:embeddedFont>
    <p:embeddedFont>
      <p:font typeface="Source Han Sans KR Bold" panose="020B0600000101010101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73313" y="2524410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ansible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918" y="4457278"/>
            <a:ext cx="11226161" cy="561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6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Nginx-Tomcat-MySQL</a:t>
            </a:r>
          </a:p>
          <a:p>
            <a:pPr algn="ctr">
              <a:lnSpc>
                <a:spcPts val="14623"/>
              </a:lnSpc>
            </a:pPr>
            <a:r>
              <a:rPr lang="en-US" altLang="ko-KR" sz="66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3Tier </a:t>
            </a:r>
            <a:r>
              <a:rPr lang="ko-KR" altLang="en-US" sz="66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자동화구축</a:t>
            </a:r>
            <a:endParaRPr lang="en-US" sz="66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algn="ctr">
              <a:lnSpc>
                <a:spcPts val="14623"/>
              </a:lnSpc>
            </a:pP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www.kgitbank.co.kr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53819" y="8631285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kangrok2@gmail.com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8457" y="8631285"/>
            <a:ext cx="193992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KGITbank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77983" y="8631285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010-2174-8160	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2024-09-20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09566" y="8631285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7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 </a:t>
            </a:r>
            <a:r>
              <a:rPr lang="ko-KR" alt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김강록</a:t>
            </a:r>
            <a:endParaRPr lang="en-US" sz="2199" u="none" strike="noStrike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443417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1458544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39492" y="4184270"/>
            <a:ext cx="1524665" cy="2192637"/>
            <a:chOff x="0" y="0"/>
            <a:chExt cx="401558" cy="5774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45276" y="4184270"/>
            <a:ext cx="1524665" cy="2192637"/>
            <a:chOff x="0" y="0"/>
            <a:chExt cx="401558" cy="5774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39492" y="6488609"/>
            <a:ext cx="1524665" cy="2192637"/>
            <a:chOff x="0" y="0"/>
            <a:chExt cx="401558" cy="5774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45276" y="6488609"/>
            <a:ext cx="1524665" cy="2192637"/>
            <a:chOff x="0" y="0"/>
            <a:chExt cx="401558" cy="5774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35582" y="4184270"/>
            <a:ext cx="5079843" cy="2192637"/>
            <a:chOff x="0" y="0"/>
            <a:chExt cx="1337901" cy="5774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741366" y="4184270"/>
            <a:ext cx="5079843" cy="2192637"/>
            <a:chOff x="0" y="0"/>
            <a:chExt cx="1337901" cy="5774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035582" y="6488609"/>
            <a:ext cx="5079843" cy="2192637"/>
            <a:chOff x="0" y="0"/>
            <a:chExt cx="1337901" cy="5774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41366" y="6488609"/>
            <a:ext cx="5079843" cy="2192637"/>
            <a:chOff x="0" y="0"/>
            <a:chExt cx="1337901" cy="57748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시장분석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05236" y="4658288"/>
            <a:ext cx="4340536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시장에서 강력한 브랜드 인지도를 가지고 있으며, 높은 고객 충성도를 자랑합니다.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111020" y="4658288"/>
            <a:ext cx="4340536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온라인 마케팅 채널과 콘텐츠가 부족하며, 디지털 마케팅 경험과 전문 인력이 부족합니다.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405236" y="6762602"/>
            <a:ext cx="4340536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소비자들이 온라인 쇼핑과 디지털 콘텐츠 소비에 익숙해지고 있으며, 소셜 미디어 플랫폼을 통해 마케팅 및 고객 참여를 확대할 수 있습니다.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11020" y="6762602"/>
            <a:ext cx="4340536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경쟁사들이 공격적인 디지털 마케팅 캠페인을 전개하고 있으며, 빠르게 변화하는 디지털 마케팅 트렌드에 뒤처질 위험이 있습니다.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865849" y="4680830"/>
            <a:ext cx="8719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 u="none" strike="noStrike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71633" y="4680830"/>
            <a:ext cx="8719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W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865849" y="6985169"/>
            <a:ext cx="8719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571633" y="6985169"/>
            <a:ext cx="87195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842006" y="4036890"/>
            <a:ext cx="1524665" cy="1382047"/>
            <a:chOff x="0" y="0"/>
            <a:chExt cx="401558" cy="363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2006" y="5657062"/>
            <a:ext cx="1524665" cy="1382047"/>
            <a:chOff x="0" y="0"/>
            <a:chExt cx="401558" cy="3639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42006" y="7277234"/>
            <a:ext cx="1524665" cy="1382047"/>
            <a:chOff x="0" y="0"/>
            <a:chExt cx="401558" cy="3639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38096" y="4036890"/>
            <a:ext cx="6789450" cy="1382047"/>
            <a:chOff x="0" y="0"/>
            <a:chExt cx="1788168" cy="3639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38096" y="5657062"/>
            <a:ext cx="6789450" cy="1382047"/>
            <a:chOff x="0" y="0"/>
            <a:chExt cx="1788168" cy="3639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38096" y="7277234"/>
            <a:ext cx="6789450" cy="1382047"/>
            <a:chOff x="0" y="0"/>
            <a:chExt cx="1788168" cy="3639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60455" y="4036890"/>
            <a:ext cx="5510101" cy="4622392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91027" y="4156083"/>
            <a:ext cx="5248955" cy="4384004"/>
            <a:chOff x="0" y="0"/>
            <a:chExt cx="898354" cy="7503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8353" cy="750318"/>
            </a:xfrm>
            <a:custGeom>
              <a:avLst/>
              <a:gdLst/>
              <a:ahLst/>
              <a:cxnLst/>
              <a:rect l="l" t="t" r="r" b="b"/>
              <a:pathLst>
                <a:path w="898353" h="750318">
                  <a:moveTo>
                    <a:pt x="0" y="0"/>
                  </a:moveTo>
                  <a:lnTo>
                    <a:pt x="898353" y="0"/>
                  </a:lnTo>
                  <a:lnTo>
                    <a:pt x="898353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12562" r="-12562"/>
              </a:stretch>
            </a:blipFill>
          </p:spPr>
        </p:sp>
      </p:grpSp>
      <p:sp>
        <p:nvSpPr>
          <p:cNvPr id="29" name="Freeform 29"/>
          <p:cNvSpPr/>
          <p:nvPr/>
        </p:nvSpPr>
        <p:spPr>
          <a:xfrm>
            <a:off x="8202091" y="4326769"/>
            <a:ext cx="804494" cy="802288"/>
          </a:xfrm>
          <a:custGeom>
            <a:avLst/>
            <a:gdLst/>
            <a:ahLst/>
            <a:cxnLst/>
            <a:rect l="l" t="t" r="r" b="b"/>
            <a:pathLst>
              <a:path w="804494" h="802288">
                <a:moveTo>
                  <a:pt x="0" y="0"/>
                </a:moveTo>
                <a:lnTo>
                  <a:pt x="804494" y="0"/>
                </a:lnTo>
                <a:lnTo>
                  <a:pt x="804494" y="802288"/>
                </a:lnTo>
                <a:lnTo>
                  <a:pt x="0" y="80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154903" y="5864877"/>
            <a:ext cx="903160" cy="966416"/>
          </a:xfrm>
          <a:custGeom>
            <a:avLst/>
            <a:gdLst/>
            <a:ahLst/>
            <a:cxnLst/>
            <a:rect l="l" t="t" r="r" b="b"/>
            <a:pathLst>
              <a:path w="903160" h="966416">
                <a:moveTo>
                  <a:pt x="0" y="0"/>
                </a:moveTo>
                <a:lnTo>
                  <a:pt x="903160" y="0"/>
                </a:lnTo>
                <a:lnTo>
                  <a:pt x="903160" y="966417"/>
                </a:lnTo>
                <a:lnTo>
                  <a:pt x="0" y="966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8154903" y="7512049"/>
            <a:ext cx="829471" cy="912418"/>
          </a:xfrm>
          <a:custGeom>
            <a:avLst/>
            <a:gdLst/>
            <a:ahLst/>
            <a:cxnLst/>
            <a:rect l="l" t="t" r="r" b="b"/>
            <a:pathLst>
              <a:path w="829471" h="912418">
                <a:moveTo>
                  <a:pt x="0" y="0"/>
                </a:moveTo>
                <a:lnTo>
                  <a:pt x="829470" y="0"/>
                </a:lnTo>
                <a:lnTo>
                  <a:pt x="829470" y="912418"/>
                </a:lnTo>
                <a:lnTo>
                  <a:pt x="0" y="912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마케팅 전략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42410" y="4505663"/>
            <a:ext cx="634610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고객 중심의 마케팅 전략 강화하여 장기적인 관계 구축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42410" y="5925811"/>
            <a:ext cx="6346106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새로운 기술의 적극적인 활용을 통한 혁신적인 프로젝트 실행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542410" y="7743959"/>
            <a:ext cx="634610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기업 가치와 영향력을 통한 지속 가능한 마케팅 실행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2846035" y="5232591"/>
            <a:ext cx="13062419" cy="0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750431" y="5127462"/>
            <a:ext cx="257529" cy="25752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085049" y="5127462"/>
            <a:ext cx="257529" cy="2575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419153" y="5127462"/>
            <a:ext cx="257529" cy="25752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753257" y="5127462"/>
            <a:ext cx="257529" cy="25752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827365" y="5762053"/>
            <a:ext cx="3078264" cy="2222113"/>
            <a:chOff x="0" y="0"/>
            <a:chExt cx="810736" cy="585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00082" y="5762053"/>
            <a:ext cx="3078264" cy="2222113"/>
            <a:chOff x="0" y="0"/>
            <a:chExt cx="810736" cy="5852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34186" y="5762053"/>
            <a:ext cx="3078264" cy="2222113"/>
            <a:chOff x="0" y="0"/>
            <a:chExt cx="810736" cy="5852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68290" y="5762053"/>
            <a:ext cx="3078264" cy="2222113"/>
            <a:chOff x="0" y="0"/>
            <a:chExt cx="810736" cy="5852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750431" y="4450970"/>
            <a:ext cx="27123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1분기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85049" y="4450970"/>
            <a:ext cx="27123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2분기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19153" y="4450970"/>
            <a:ext cx="27123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3분기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53257" y="4450970"/>
            <a:ext cx="27123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4분기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13279" y="6251766"/>
            <a:ext cx="2712378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계획 및 전략 수립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85997" y="6251766"/>
            <a:ext cx="2712378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전략 개발 및 자원 배분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20101" y="6251766"/>
            <a:ext cx="2712378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실행 및 모니터링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54205" y="6251766"/>
            <a:ext cx="2712378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성과 평가 및 최적화</a:t>
            </a:r>
          </a:p>
        </p:txBody>
      </p:sp>
      <p:sp>
        <p:nvSpPr>
          <p:cNvPr id="38" name="AutoShape 38"/>
          <p:cNvSpPr/>
          <p:nvPr/>
        </p:nvSpPr>
        <p:spPr>
          <a:xfrm flipV="1">
            <a:off x="2846035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flipV="1">
            <a:off x="6209607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9543711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V="1">
            <a:off x="12877815" y="5394516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예산 계획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262779" y="3826032"/>
            <a:ext cx="6609271" cy="5174387"/>
            <a:chOff x="0" y="0"/>
            <a:chExt cx="1740713" cy="13628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40713" cy="1362801"/>
            </a:xfrm>
            <a:custGeom>
              <a:avLst/>
              <a:gdLst/>
              <a:ahLst/>
              <a:cxnLst/>
              <a:rect l="l" t="t" r="r" b="b"/>
              <a:pathLst>
                <a:path w="1740713" h="1362801">
                  <a:moveTo>
                    <a:pt x="0" y="0"/>
                  </a:moveTo>
                  <a:lnTo>
                    <a:pt x="1740713" y="0"/>
                  </a:lnTo>
                  <a:lnTo>
                    <a:pt x="1740713" y="1362801"/>
                  </a:lnTo>
                  <a:lnTo>
                    <a:pt x="0" y="136280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40713" cy="141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15950" y="3826032"/>
            <a:ext cx="6727175" cy="2530923"/>
            <a:chOff x="0" y="0"/>
            <a:chExt cx="1771766" cy="6665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1766" cy="666581"/>
            </a:xfrm>
            <a:custGeom>
              <a:avLst/>
              <a:gdLst/>
              <a:ahLst/>
              <a:cxnLst/>
              <a:rect l="l" t="t" r="r" b="b"/>
              <a:pathLst>
                <a:path w="1771766" h="666581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415950" y="6469495"/>
            <a:ext cx="6727175" cy="2530923"/>
            <a:chOff x="0" y="0"/>
            <a:chExt cx="1771766" cy="6665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71766" cy="666581"/>
            </a:xfrm>
            <a:custGeom>
              <a:avLst/>
              <a:gdLst/>
              <a:ahLst/>
              <a:cxnLst/>
              <a:rect l="l" t="t" r="r" b="b"/>
              <a:pathLst>
                <a:path w="1771766" h="666581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165" y="3424358"/>
            <a:ext cx="6300854" cy="5846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043730" y="4234671"/>
            <a:ext cx="38853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예산 계획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43730" y="4783518"/>
            <a:ext cx="5471614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디지털 마케팅 캠페인의 주요 활동별 예산을 효율적으로 배정하여 최대한의 ROI를 달성합니다.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43730" y="6928455"/>
            <a:ext cx="38853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예산 계획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43730" y="7458068"/>
            <a:ext cx="5471614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예상 비용은 온라인 광고, 콘텐츠 제작, 소셜 미디어 관리, 및 데이터 분석 도구 사용에 집중됩니다.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198150" y="5514979"/>
            <a:ext cx="3411127" cy="2236163"/>
            <a:chOff x="0" y="0"/>
            <a:chExt cx="898404" cy="588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98150" y="3784735"/>
            <a:ext cx="3411127" cy="1754315"/>
            <a:chOff x="0" y="0"/>
            <a:chExt cx="898404" cy="462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28930" y="8113093"/>
            <a:ext cx="14441209" cy="879967"/>
            <a:chOff x="0" y="0"/>
            <a:chExt cx="3803446" cy="2317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03446" cy="231761"/>
            </a:xfrm>
            <a:custGeom>
              <a:avLst/>
              <a:gdLst/>
              <a:ahLst/>
              <a:cxnLst/>
              <a:rect l="l" t="t" r="r" b="b"/>
              <a:pathLst>
                <a:path w="3803446" h="231761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851314" y="5524504"/>
            <a:ext cx="841984" cy="0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6609278" y="5534029"/>
            <a:ext cx="827408" cy="0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마케팅 채널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86938" y="8342100"/>
            <a:ext cx="10310625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마케팅 채널은 제품 또는 서비스를 소비자에게 홍보하고 판매하기 위한 수단입니다.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443971" y="5514979"/>
            <a:ext cx="3411127" cy="2236163"/>
            <a:chOff x="0" y="0"/>
            <a:chExt cx="898404" cy="5889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93298" y="5514979"/>
            <a:ext cx="3411127" cy="2236163"/>
            <a:chOff x="0" y="0"/>
            <a:chExt cx="898404" cy="5889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443971" y="3784735"/>
            <a:ext cx="3411127" cy="1754315"/>
            <a:chOff x="0" y="0"/>
            <a:chExt cx="898404" cy="4620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693298" y="3784735"/>
            <a:ext cx="3411127" cy="1754315"/>
            <a:chOff x="0" y="0"/>
            <a:chExt cx="898404" cy="4620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4350174" y="4221517"/>
            <a:ext cx="936192" cy="944780"/>
          </a:xfrm>
          <a:custGeom>
            <a:avLst/>
            <a:gdLst/>
            <a:ahLst/>
            <a:cxnLst/>
            <a:rect l="l" t="t" r="r" b="b"/>
            <a:pathLst>
              <a:path w="936192" h="944780">
                <a:moveTo>
                  <a:pt x="0" y="0"/>
                </a:moveTo>
                <a:lnTo>
                  <a:pt x="936191" y="0"/>
                </a:lnTo>
                <a:lnTo>
                  <a:pt x="936191" y="944781"/>
                </a:lnTo>
                <a:lnTo>
                  <a:pt x="0" y="944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653316" y="4163966"/>
            <a:ext cx="992436" cy="1059884"/>
          </a:xfrm>
          <a:custGeom>
            <a:avLst/>
            <a:gdLst/>
            <a:ahLst/>
            <a:cxnLst/>
            <a:rect l="l" t="t" r="r" b="b"/>
            <a:pathLst>
              <a:path w="992436" h="1059884">
                <a:moveTo>
                  <a:pt x="0" y="0"/>
                </a:moveTo>
                <a:lnTo>
                  <a:pt x="992437" y="0"/>
                </a:lnTo>
                <a:lnTo>
                  <a:pt x="992437" y="1059884"/>
                </a:lnTo>
                <a:lnTo>
                  <a:pt x="0" y="105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2980011" y="4215757"/>
            <a:ext cx="979453" cy="956302"/>
          </a:xfrm>
          <a:custGeom>
            <a:avLst/>
            <a:gdLst/>
            <a:ahLst/>
            <a:cxnLst/>
            <a:rect l="l" t="t" r="r" b="b"/>
            <a:pathLst>
              <a:path w="979453" h="956302">
                <a:moveTo>
                  <a:pt x="0" y="0"/>
                </a:moveTo>
                <a:lnTo>
                  <a:pt x="979452" y="0"/>
                </a:lnTo>
                <a:lnTo>
                  <a:pt x="979452" y="956302"/>
                </a:lnTo>
                <a:lnTo>
                  <a:pt x="0" y="956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7774516" y="5848836"/>
            <a:ext cx="2750037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유료 검색 광고를 통해 목표 고객에게 도달하고 웹사이트 트래픽을 증대시킵니다.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023843" y="5848836"/>
            <a:ext cx="2750037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개인화된 이메일 캠페인을 통해 고객 관계를 강화하고 전환율을 향상시킵니다.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28695" y="5848836"/>
            <a:ext cx="2750037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소셜 미디어 플랫폼을 통해 브랜드 인지도를 높이고 고객과의 상호작용을 강화합니다.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8930" y="8113093"/>
            <a:ext cx="14441209" cy="879967"/>
            <a:chOff x="0" y="0"/>
            <a:chExt cx="3803446" cy="2317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03446" cy="231761"/>
            </a:xfrm>
            <a:custGeom>
              <a:avLst/>
              <a:gdLst/>
              <a:ahLst/>
              <a:cxnLst/>
              <a:rect l="l" t="t" r="r" b="b"/>
              <a:pathLst>
                <a:path w="3803446" h="231761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마케팅 믹스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40216" y="8321708"/>
            <a:ext cx="11607567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마케팅 믹스는 제품, 가격, 홍보, 유통 채널 등 마케팅 핵심 요소들을 통합적으로 다루는 개념입니다. </a:t>
            </a:r>
          </a:p>
        </p:txBody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1928930" y="3839693"/>
          <a:ext cx="14441210" cy="3817877"/>
        </p:xfrm>
        <a:graphic>
          <a:graphicData uri="http://schemas.openxmlformats.org/drawingml/2006/table">
            <a:tbl>
              <a:tblPr/>
              <a:tblGrid>
                <a:gridCol w="3725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5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5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556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제품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가격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장소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프로모션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712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533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533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533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핵심 성과 지표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928930" y="8113093"/>
            <a:ext cx="14441209" cy="879967"/>
            <a:chOff x="0" y="0"/>
            <a:chExt cx="3803446" cy="2317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03446" cy="231761"/>
            </a:xfrm>
            <a:custGeom>
              <a:avLst/>
              <a:gdLst/>
              <a:ahLst/>
              <a:cxnLst/>
              <a:rect l="l" t="t" r="r" b="b"/>
              <a:pathLst>
                <a:path w="3803446" h="231761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81001" y="8330826"/>
            <a:ext cx="12125998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핵심 성과 지표는 조직이나 프로젝트의 성과를 측정하고 추적하는 데 사용되는 중요한 지표입니다.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28930" y="3948659"/>
            <a:ext cx="4302559" cy="3826866"/>
            <a:chOff x="0" y="0"/>
            <a:chExt cx="1133184" cy="10078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067580" y="3948659"/>
            <a:ext cx="4302559" cy="3826866"/>
            <a:chOff x="0" y="0"/>
            <a:chExt cx="1133184" cy="10078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92721" y="3948659"/>
            <a:ext cx="4302559" cy="3826866"/>
            <a:chOff x="0" y="0"/>
            <a:chExt cx="1133184" cy="10078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01" y="4108867"/>
            <a:ext cx="3051618" cy="178011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191" y="4108867"/>
            <a:ext cx="3051618" cy="178011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3050" y="4108867"/>
            <a:ext cx="3051618" cy="178011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994821" y="6063442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브랜드 인지도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58611" y="6063442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판매량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33471" y="6063442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고객 참여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80265" y="6911308"/>
            <a:ext cx="3599890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신제품의 인지도 상승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44055" y="6711283"/>
            <a:ext cx="3599890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초기 판매 촉진 및 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매출 목표 달성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18915" y="6711283"/>
            <a:ext cx="3599890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소비자와의 상호작용 및 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참여도 증가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63561" y="4187554"/>
            <a:ext cx="849143" cy="704277"/>
            <a:chOff x="0" y="0"/>
            <a:chExt cx="223643" cy="1854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96450" y="4187554"/>
            <a:ext cx="849143" cy="704277"/>
            <a:chOff x="0" y="0"/>
            <a:chExt cx="223643" cy="185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63561" y="5207563"/>
            <a:ext cx="849143" cy="704277"/>
            <a:chOff x="0" y="0"/>
            <a:chExt cx="223643" cy="1854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6450" y="5207563"/>
            <a:ext cx="849143" cy="704277"/>
            <a:chOff x="0" y="0"/>
            <a:chExt cx="223643" cy="1854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63561" y="6196682"/>
            <a:ext cx="849143" cy="704277"/>
            <a:chOff x="0" y="0"/>
            <a:chExt cx="223643" cy="1854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6450" y="6196682"/>
            <a:ext cx="849143" cy="704277"/>
            <a:chOff x="0" y="0"/>
            <a:chExt cx="223643" cy="1854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579057" y="7207813"/>
            <a:ext cx="849143" cy="704277"/>
            <a:chOff x="0" y="0"/>
            <a:chExt cx="223643" cy="1854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11946" y="7207813"/>
            <a:ext cx="849143" cy="704277"/>
            <a:chOff x="0" y="0"/>
            <a:chExt cx="223643" cy="1854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62818" y="4320618"/>
            <a:ext cx="38863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과제 개요</a:t>
            </a:r>
            <a:r>
              <a:rPr lang="en-US" altLang="ko-KR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	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398211" y="4339668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98215" y="533766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62822" y="5318615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작업 지시서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398215" y="6348796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06537" y="6329746"/>
            <a:ext cx="38426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 기술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398215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062822" y="7340877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구상도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338853" y="435955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38848" y="535967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38853" y="635980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338848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003460" y="434050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예산 계획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03455" y="5340627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마케팅 채널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003460" y="634075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마케팅 믹스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003455" y="7340877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핵심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성과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지표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524" y="494007"/>
            <a:ext cx="16681410" cy="9206774"/>
            <a:chOff x="-3440" y="-47625"/>
            <a:chExt cx="4393458" cy="2424829"/>
          </a:xfrm>
        </p:grpSpPr>
        <p:sp>
          <p:nvSpPr>
            <p:cNvPr id="3" name="Freeform 3"/>
            <p:cNvSpPr/>
            <p:nvPr/>
          </p:nvSpPr>
          <p:spPr>
            <a:xfrm>
              <a:off x="-3440" y="23339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675084" y="1811194"/>
            <a:ext cx="964879" cy="1518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목표</a:t>
            </a: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439400" y="2810898"/>
            <a:ext cx="4800600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ansible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통한 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 tier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자동화 환경 구축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CDBABA8-447D-4AE1-8582-052DB1735D8E}"/>
              </a:ext>
            </a:extLst>
          </p:cNvPr>
          <p:cNvSpPr txBox="1"/>
          <p:nvPr/>
        </p:nvSpPr>
        <p:spPr>
          <a:xfrm>
            <a:off x="-1769168" y="125091"/>
            <a:ext cx="7924800" cy="1611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4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과제 개요 </a:t>
            </a:r>
            <a:endParaRPr lang="en-US" sz="4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FCBEB08E-DB5D-4D48-B2E7-565ADED0DBE0}"/>
              </a:ext>
            </a:extLst>
          </p:cNvPr>
          <p:cNvSpPr/>
          <p:nvPr/>
        </p:nvSpPr>
        <p:spPr>
          <a:xfrm>
            <a:off x="8839200" y="3374114"/>
            <a:ext cx="8638974" cy="92986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E0137A86-B65F-4BF6-9D7B-1C1878249F4C}"/>
              </a:ext>
            </a:extLst>
          </p:cNvPr>
          <p:cNvSpPr txBox="1"/>
          <p:nvPr/>
        </p:nvSpPr>
        <p:spPr>
          <a:xfrm>
            <a:off x="8534400" y="2832323"/>
            <a:ext cx="2746623" cy="1511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주요 요구 사항</a:t>
            </a: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52D6344D-6E56-4A79-84D1-72E4B901E905}"/>
              </a:ext>
            </a:extLst>
          </p:cNvPr>
          <p:cNvSpPr/>
          <p:nvPr/>
        </p:nvSpPr>
        <p:spPr>
          <a:xfrm>
            <a:off x="8823960" y="5057345"/>
            <a:ext cx="8638974" cy="92986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A6DD6AF2-2331-4D84-9B81-1E48ABFB3B79}"/>
              </a:ext>
            </a:extLst>
          </p:cNvPr>
          <p:cNvSpPr txBox="1"/>
          <p:nvPr/>
        </p:nvSpPr>
        <p:spPr>
          <a:xfrm>
            <a:off x="11444476" y="3840978"/>
            <a:ext cx="4800600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연동성 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편리성 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확장성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F261E685-6695-4F0B-A70B-532C0107F1C7}"/>
              </a:ext>
            </a:extLst>
          </p:cNvPr>
          <p:cNvSpPr txBox="1"/>
          <p:nvPr/>
        </p:nvSpPr>
        <p:spPr>
          <a:xfrm>
            <a:off x="11444476" y="4392737"/>
            <a:ext cx="5624324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서로 다른 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server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간에 연결이 보장되어야 한다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1BE54CF1-41DA-490A-BBDA-CE5A8DA47514}"/>
              </a:ext>
            </a:extLst>
          </p:cNvPr>
          <p:cNvSpPr/>
          <p:nvPr/>
        </p:nvSpPr>
        <p:spPr>
          <a:xfrm>
            <a:off x="8822871" y="8953500"/>
            <a:ext cx="8638974" cy="92986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675E558A-296B-4C8D-978A-E8C39A60C569}"/>
              </a:ext>
            </a:extLst>
          </p:cNvPr>
          <p:cNvSpPr txBox="1"/>
          <p:nvPr/>
        </p:nvSpPr>
        <p:spPr>
          <a:xfrm>
            <a:off x="8534399" y="5446055"/>
            <a:ext cx="2746623" cy="1511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2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구성 방법</a:t>
            </a:r>
            <a:endParaRPr lang="en-US" altLang="ko-KR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CC77F90D-736B-4FF5-AA69-318AF58A7559}"/>
              </a:ext>
            </a:extLst>
          </p:cNvPr>
          <p:cNvSpPr txBox="1"/>
          <p:nvPr/>
        </p:nvSpPr>
        <p:spPr>
          <a:xfrm>
            <a:off x="11409642" y="5257961"/>
            <a:ext cx="5624324" cy="435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 프로그램 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Oracle VM Ware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Nginx –server 1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Tomcat –server 2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MySQL –server 3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 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OS 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ubuntu – 20.04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 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IP 192.168.0.0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534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4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8600" y="0"/>
            <a:ext cx="7924800" cy="1611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4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작업 지시서</a:t>
            </a:r>
            <a:endParaRPr lang="en-US" sz="4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394423" y="2756627"/>
            <a:ext cx="7848600" cy="6761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l">
              <a:lnSpc>
                <a:spcPts val="3079"/>
              </a:lnSpc>
              <a:spcBef>
                <a:spcPct val="0"/>
              </a:spcBef>
              <a:buAutoNum type="arabicPeriod"/>
            </a:pPr>
            <a:r>
              <a:rPr lang="en-US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vagrant </a:t>
            </a:r>
            <a:r>
              <a:rPr lang="ko-KR" altLang="en-US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파일 작성</a:t>
            </a:r>
            <a:endParaRPr lang="en-US" altLang="ko-KR" sz="36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514350" lvl="0" indent="-514350" algn="l">
              <a:lnSpc>
                <a:spcPts val="3079"/>
              </a:lnSpc>
              <a:spcBef>
                <a:spcPct val="0"/>
              </a:spcBef>
              <a:buAutoNum type="arabicPeriod"/>
            </a:pPr>
            <a:endParaRPr lang="en-US" altLang="ko-KR" sz="36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514350" lvl="0" indent="-514350" algn="l">
              <a:lnSpc>
                <a:spcPts val="3079"/>
              </a:lnSpc>
              <a:spcBef>
                <a:spcPct val="0"/>
              </a:spcBef>
              <a:buAutoNum type="arabicPeriod"/>
            </a:pPr>
            <a:r>
              <a:rPr lang="en-US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Virtual Box </a:t>
            </a:r>
            <a:r>
              <a:rPr lang="ko-KR" altLang="en-US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설치</a:t>
            </a:r>
            <a:endParaRPr lang="en-US" altLang="ko-KR" sz="36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514350" lvl="0" indent="-514350" algn="l">
              <a:lnSpc>
                <a:spcPts val="3079"/>
              </a:lnSpc>
              <a:spcBef>
                <a:spcPct val="0"/>
              </a:spcBef>
              <a:buAutoNum type="arabicPeriod"/>
            </a:pPr>
            <a:endParaRPr lang="en-US" altLang="ko-KR" sz="36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514350" lvl="0" indent="-514350" algn="l">
              <a:lnSpc>
                <a:spcPts val="3079"/>
              </a:lnSpc>
              <a:spcBef>
                <a:spcPct val="0"/>
              </a:spcBef>
              <a:buAutoNum type="arabicPeriod"/>
            </a:pP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VM </a:t>
            </a:r>
            <a:r>
              <a:rPr lang="ko-KR" altLang="en-US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구성하기</a:t>
            </a:r>
            <a:endParaRPr lang="en-US" altLang="ko-KR" sz="36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lvl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- </a:t>
            </a:r>
            <a:r>
              <a:rPr lang="en-US" altLang="ko-KR" sz="3600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mysql</a:t>
            </a: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server : 1</a:t>
            </a:r>
            <a:r>
              <a:rPr lang="ko-KR" altLang="en-US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  <a:endParaRPr lang="en-US" altLang="ko-KR" sz="36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- tomcat server : 2</a:t>
            </a:r>
            <a:r>
              <a:rPr lang="ko-KR" altLang="en-US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  <a:endParaRPr lang="en-US" altLang="ko-KR" sz="36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lvl="0">
              <a:lnSpc>
                <a:spcPts val="307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- </a:t>
            </a:r>
            <a:r>
              <a:rPr lang="en-US" altLang="ko-KR" sz="3600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nginx</a:t>
            </a: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server : 1</a:t>
            </a:r>
            <a:r>
              <a:rPr lang="ko-KR" altLang="en-US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  <a:endParaRPr lang="en-US" altLang="ko-KR" sz="36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lvl="0">
              <a:lnSpc>
                <a:spcPts val="3079"/>
              </a:lnSpc>
              <a:spcBef>
                <a:spcPct val="0"/>
              </a:spcBef>
            </a:pPr>
            <a:endParaRPr lang="en-US" altLang="ko-KR" sz="36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lvl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4. 3 tier </a:t>
            </a:r>
            <a:r>
              <a:rPr lang="ko-KR" altLang="en-US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구성</a:t>
            </a:r>
            <a:endParaRPr lang="en-US" altLang="ko-KR" sz="36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lvl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Web tier : Nginx</a:t>
            </a:r>
          </a:p>
          <a:p>
            <a:pPr lvl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Was tier : Tomcat</a:t>
            </a:r>
          </a:p>
          <a:p>
            <a:pPr lvl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DB : MySQL</a:t>
            </a:r>
          </a:p>
          <a:p>
            <a:pPr lvl="0" algn="l">
              <a:lnSpc>
                <a:spcPts val="3079"/>
              </a:lnSpc>
              <a:spcBef>
                <a:spcPct val="0"/>
              </a:spcBef>
            </a:pPr>
            <a:endParaRPr lang="en-US" altLang="ko-KR" sz="36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lvl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5. </a:t>
            </a:r>
            <a:r>
              <a:rPr lang="ko-KR" altLang="en-US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 </a:t>
            </a: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OS </a:t>
            </a:r>
          </a:p>
          <a:p>
            <a:pPr lvl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ubuntu – 20.04</a:t>
            </a:r>
          </a:p>
          <a:p>
            <a:pPr marL="514350" lvl="0" indent="-514350" algn="l">
              <a:lnSpc>
                <a:spcPts val="3079"/>
              </a:lnSpc>
              <a:spcBef>
                <a:spcPct val="0"/>
              </a:spcBef>
              <a:buAutoNum type="arabicPeriod"/>
            </a:pPr>
            <a:endParaRPr lang="en-US" altLang="ko-KR" sz="2800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AA1DF3-130E-452F-88BC-270F85AF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719402"/>
            <a:ext cx="7362825" cy="7773706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B8EB986-199B-4C9F-8FFA-46534A6FBC73}"/>
              </a:ext>
            </a:extLst>
          </p:cNvPr>
          <p:cNvSpPr txBox="1"/>
          <p:nvPr/>
        </p:nvSpPr>
        <p:spPr>
          <a:xfrm>
            <a:off x="872118" y="1013746"/>
            <a:ext cx="8043282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40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앤서블</a:t>
            </a:r>
            <a:r>
              <a:rPr lang="ko-KR" alt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altLang="ko-KR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 tier </a:t>
            </a:r>
            <a:r>
              <a:rPr lang="ko-KR" alt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환경 </a:t>
            </a:r>
            <a:r>
              <a:rPr lang="en-US" altLang="ko-KR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ko-KR" altLang="en-US" sz="40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자동화 구축</a:t>
            </a:r>
            <a:endParaRPr lang="en-US" sz="40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1DD3574-7614-4983-9058-77FD1CAFD679}"/>
              </a:ext>
            </a:extLst>
          </p:cNvPr>
          <p:cNvSpPr txBox="1"/>
          <p:nvPr/>
        </p:nvSpPr>
        <p:spPr>
          <a:xfrm>
            <a:off x="-1676400" y="0"/>
            <a:ext cx="7924800" cy="1611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4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사용 기술 </a:t>
            </a:r>
            <a:endParaRPr lang="en-US" sz="4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3ED19E-FC31-4F16-A1FC-F01FB743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24100"/>
            <a:ext cx="4359633" cy="12953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03F874-5485-4C8A-9F1F-E9D3B1505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1836433"/>
            <a:ext cx="2683096" cy="23055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7DEB09-B90F-452B-9BF7-ED7414C5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862" y="1904146"/>
            <a:ext cx="2470315" cy="2172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82AB9-0C56-408B-8F05-CA9DDC10A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533900"/>
            <a:ext cx="3909863" cy="19484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E5891B-7C75-488E-95E8-A63DAFCAF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0" y="4375948"/>
            <a:ext cx="2480254" cy="23519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7334F7-2975-4C8C-90E2-9059CB9D8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0389" y="4495919"/>
            <a:ext cx="3394011" cy="20927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EDE99D-CF6B-4665-B47A-0D71CCC300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7015784"/>
            <a:ext cx="2819400" cy="20629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AE18BE-BBBE-4385-A839-2601B77FA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1804" y="7045348"/>
            <a:ext cx="1811046" cy="20038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5898CE-71CE-486D-BF6E-F377E9726E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32978" y="6940876"/>
            <a:ext cx="2590082" cy="22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7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571500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51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28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  <a:endParaRPr lang="en-US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534400" y="4389430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1BF4A253-996D-40BA-B143-312C30FEA9F2}"/>
              </a:ext>
            </a:extLst>
          </p:cNvPr>
          <p:cNvSpPr txBox="1"/>
          <p:nvPr/>
        </p:nvSpPr>
        <p:spPr>
          <a:xfrm>
            <a:off x="-1676400" y="0"/>
            <a:ext cx="7924800" cy="1611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48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구상도 </a:t>
            </a:r>
            <a:endParaRPr lang="en-US" sz="4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8B7988-43C7-408A-BC30-E1EC3875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04856"/>
            <a:ext cx="134207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7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51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28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  <a:endParaRPr lang="en-US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534400" y="4389430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</p:spTree>
    <p:extLst>
      <p:ext uri="{BB962C8B-B14F-4D97-AF65-F5344CB8AC3E}">
        <p14:creationId xmlns:p14="http://schemas.microsoft.com/office/powerpoint/2010/main" val="3741628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51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28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  <a:endParaRPr lang="en-US" sz="28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534400" y="4389430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</p:spTree>
    <p:extLst>
      <p:ext uri="{BB962C8B-B14F-4D97-AF65-F5344CB8AC3E}">
        <p14:creationId xmlns:p14="http://schemas.microsoft.com/office/powerpoint/2010/main" val="421294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34729" y="3784412"/>
            <a:ext cx="4170777" cy="5199186"/>
            <a:chOff x="0" y="0"/>
            <a:chExt cx="1098476" cy="136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59291" y="3784412"/>
            <a:ext cx="4170777" cy="5199186"/>
            <a:chOff x="0" y="0"/>
            <a:chExt cx="1098476" cy="136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82494" y="3784412"/>
            <a:ext cx="4170777" cy="5199186"/>
            <a:chOff x="0" y="0"/>
            <a:chExt cx="1098476" cy="136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33564" y="3887732"/>
            <a:ext cx="3973108" cy="2496273"/>
            <a:chOff x="0" y="0"/>
            <a:chExt cx="679993" cy="4272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2"/>
              <a:stretch>
                <a:fillRect t="-3120" b="-312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7158126" y="3887732"/>
            <a:ext cx="3973108" cy="2496273"/>
            <a:chOff x="0" y="0"/>
            <a:chExt cx="679993" cy="427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3"/>
              <a:stretch>
                <a:fillRect l="-5848" r="-5848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1681328" y="3887732"/>
            <a:ext cx="3973108" cy="2496273"/>
            <a:chOff x="0" y="0"/>
            <a:chExt cx="679993" cy="427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4"/>
              <a:stretch>
                <a:fillRect t="-3020" b="-3020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5723" y="971904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42578" y="2298954"/>
            <a:ext cx="6078022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작업지시서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34729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브랜드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인지도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향상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059291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제품 판매량 증가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82494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타깃 고객 확보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20173" y="7421103"/>
            <a:ext cx="3599890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광고, 마케팅 전략, 소셜 미디어 활용, 그리고 고품질의 제품 또는 서비스 제공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44735" y="7421103"/>
            <a:ext cx="3599890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제품 판매량 증가를 위해 품질 좋은 제품과 효과적인 마케팅 전략의 조화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67937" y="7421103"/>
            <a:ext cx="3599890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제품이나 서비스를 지속적으로 개선하고, 고객과의 소통을 유지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556</Words>
  <Application>Microsoft Office PowerPoint</Application>
  <PresentationFormat>사용자 지정</PresentationFormat>
  <Paragraphs>141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210 밀레니얼</vt:lpstr>
      <vt:lpstr>210 디딤고딕 Light</vt:lpstr>
      <vt:lpstr>Source Han Sans KR Bold</vt:lpstr>
      <vt:lpstr>210 밀레니얼 Light</vt:lpstr>
      <vt:lpstr>210 디딤고딕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cp:lastModifiedBy>itbank</cp:lastModifiedBy>
  <cp:revision>8</cp:revision>
  <dcterms:created xsi:type="dcterms:W3CDTF">2006-08-16T00:00:00Z</dcterms:created>
  <dcterms:modified xsi:type="dcterms:W3CDTF">2024-10-24T11:09:10Z</dcterms:modified>
  <dc:identifier>DAGUeppph0I</dc:identifier>
</cp:coreProperties>
</file>